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8" r:id="rId1"/>
  </p:sldMasterIdLst>
  <p:notesMasterIdLst>
    <p:notesMasterId r:id="rId12"/>
  </p:notesMasterIdLst>
  <p:handoutMasterIdLst>
    <p:handoutMasterId r:id="rId13"/>
  </p:handoutMasterIdLst>
  <p:sldIdLst>
    <p:sldId id="324" r:id="rId2"/>
    <p:sldId id="325" r:id="rId3"/>
    <p:sldId id="327" r:id="rId4"/>
    <p:sldId id="328" r:id="rId5"/>
    <p:sldId id="330" r:id="rId6"/>
    <p:sldId id="334" r:id="rId7"/>
    <p:sldId id="332" r:id="rId8"/>
    <p:sldId id="335" r:id="rId9"/>
    <p:sldId id="329" r:id="rId10"/>
    <p:sldId id="336" r:id="rId11"/>
  </p:sldIdLst>
  <p:sldSz cx="9144000" cy="6858000" type="screen4x3"/>
  <p:notesSz cx="7099300" cy="10234613"/>
  <p:custDataLst>
    <p:tags r:id="rId14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288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51">
          <p15:clr>
            <a:srgbClr val="A4A3A4"/>
          </p15:clr>
        </p15:guide>
        <p15:guide id="6" orient="horz" pos="3907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190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2207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368F9A"/>
    <a:srgbClr val="427BAB"/>
    <a:srgbClr val="64B9E4"/>
    <a:srgbClr val="9F4C97"/>
    <a:srgbClr val="EDA95A"/>
    <a:srgbClr val="FDD167"/>
    <a:srgbClr val="3C729E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3" autoAdjust="0"/>
    <p:restoredTop sz="96341" autoAdjust="0"/>
  </p:normalViewPr>
  <p:slideViewPr>
    <p:cSldViewPr snapToGrid="0" snapToObjects="1" showGuides="1">
      <p:cViewPr varScale="1">
        <p:scale>
          <a:sx n="88" d="100"/>
          <a:sy n="88" d="100"/>
        </p:scale>
        <p:origin x="756" y="84"/>
      </p:cViewPr>
      <p:guideLst>
        <p:guide orient="horz" pos="210"/>
        <p:guide orient="horz" pos="710"/>
        <p:guide orient="horz" pos="1288"/>
        <p:guide orient="horz" pos="829"/>
        <p:guide orient="horz" pos="3651"/>
        <p:guide orient="horz" pos="3907"/>
        <p:guide orient="horz" pos="4124"/>
        <p:guide orient="horz" pos="3999"/>
        <p:guide pos="2922"/>
        <p:guide pos="190"/>
        <p:guide pos="5556"/>
        <p:guide pos="2838"/>
        <p:guide pos="1560"/>
        <p:guide pos="2207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06.01.2016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59595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06.01.2016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44081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7919158-F008-46DE-8057-F604D2E1F78A}" type="datetime1">
              <a:rPr lang="de-DE" smtClean="0"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87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4.emf"/><Relationship Id="rId4" Type="http://schemas.openxmlformats.org/officeDocument/2006/relationships/tags" Target="../tags/tag19.xml"/><Relationship Id="rId9" Type="http://schemas.openxmlformats.org/officeDocument/2006/relationships/oleObject" Target="../embeddings/oleObject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9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Bild 11" descr="HfTL_Schlüsselbund.tif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5" b="13577"/>
          <a:stretch/>
        </p:blipFill>
        <p:spPr>
          <a:xfrm>
            <a:off x="314326" y="351517"/>
            <a:ext cx="8501062" cy="5460545"/>
          </a:xfrm>
          <a:prstGeom prst="rect">
            <a:avLst/>
          </a:prstGeom>
        </p:spPr>
      </p:pic>
      <p:pic>
        <p:nvPicPr>
          <p:cNvPr id="5" name="Picture 29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vigationsleiste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0" name="think-cell Folie" r:id="rId8" imgW="360" imgH="360" progId="TCLayout.ActiveDocument.1">
                  <p:embed/>
                </p:oleObj>
              </mc:Choice>
              <mc:Fallback>
                <p:oleObj name="think-cell Folie" r:id="rId8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Rectangle 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321467" y="1773237"/>
            <a:ext cx="8496300" cy="45751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vigationsleist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64" name="think-cell Folie" r:id="rId9" imgW="360" imgH="360" progId="TCLayout.ActiveDocument.1">
                  <p:embed/>
                </p:oleObj>
              </mc:Choice>
              <mc:Fallback>
                <p:oleObj name="think-cell Folie" r:id="rId9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Rectangle 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0" y="6057900"/>
            <a:ext cx="8461375" cy="8001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72000" rIns="144000" bIns="72000" anchor="ctr">
            <a:spAutoFit/>
          </a:bodyPr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304799" y="1773237"/>
            <a:ext cx="42005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4638674" y="1773237"/>
            <a:ext cx="4162425" cy="4575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6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7597" name="Picture 2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rgbClr val="BAB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6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_Gr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922C77EA-42BD-4445-BD8C-A3B9FA9CB3EB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B03C9E69-E43C-4763-8857-C1F967C5306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FF47EFE7-5BFF-4DC6-9696-CA676B3B289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6704" y="1773238"/>
            <a:ext cx="8503445" cy="42830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71B5F043-C5C9-4543-B156-099DED57FF0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42005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8674" y="1773238"/>
            <a:ext cx="4162425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B9EE259-8F50-4C72-BA97-131791B27F72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Object 51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think-cell Folie" r:id="rId22" imgW="360" imgH="360" progId="TCLayout.ActiveDocument.1">
                  <p:embed/>
                </p:oleObj>
              </mc:Choice>
              <mc:Fallback>
                <p:oleObj name="think-cell Folie" r:id="rId22" imgW="360" imgH="360" progId="TCLayout.ActiveDocument.1">
                  <p:embed/>
                  <p:pic>
                    <p:nvPicPr>
                      <p:cNvPr id="0" name="Picture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 bwMode="gray">
          <a:xfrm>
            <a:off x="304800" y="333375"/>
            <a:ext cx="84963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 bwMode="gray">
          <a:xfrm>
            <a:off x="6804025" y="6432550"/>
            <a:ext cx="18002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DAED274-D94F-4ED6-A484-7A37576B4C41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 bwMode="gray">
          <a:xfrm>
            <a:off x="2557463" y="6431563"/>
            <a:ext cx="41021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r>
              <a:rPr lang="de-DE" dirty="0" smtClean="0"/>
              <a:t>Fundbüro DWI-13    Annika Köstler, Florian </a:t>
            </a:r>
            <a:r>
              <a:rPr lang="de-DE" dirty="0" err="1" smtClean="0"/>
              <a:t>Graupeter</a:t>
            </a:r>
            <a:r>
              <a:rPr lang="de-DE" dirty="0" smtClean="0"/>
              <a:t>, Michael Hein, Philip </a:t>
            </a:r>
            <a:r>
              <a:rPr lang="de-DE" dirty="0" err="1" smtClean="0"/>
              <a:t>Gliemann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fld id="{DC074D37-AEB9-46CA-B316-7CBCC268AF0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6347423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8" r:id="rId3"/>
    <p:sldLayoutId id="2147483759" r:id="rId4"/>
    <p:sldLayoutId id="2147483751" r:id="rId5"/>
    <p:sldLayoutId id="2147483752" r:id="rId6"/>
    <p:sldLayoutId id="2147483753" r:id="rId7"/>
    <p:sldLayoutId id="2147483754" r:id="rId8"/>
    <p:sldLayoutId id="2147483760" r:id="rId9"/>
    <p:sldLayoutId id="2147483761" r:id="rId10"/>
    <p:sldLayoutId id="2147483762" r:id="rId11"/>
    <p:sldLayoutId id="2147483763" r:id="rId12"/>
    <p:sldLayoutId id="2147483766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2pPr>
      <a:lvl3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3pPr>
      <a:lvl4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4pPr>
      <a:lvl5pPr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clipartpanda.com/risk-clipart-canstock10664099.jpg" TargetMode="External"/><Relationship Id="rId13" Type="http://schemas.openxmlformats.org/officeDocument/2006/relationships/hyperlink" Target="http://www.presentermedia.com/files/pres/00007000/7900/slide04.jpg" TargetMode="External"/><Relationship Id="rId3" Type="http://schemas.openxmlformats.org/officeDocument/2006/relationships/hyperlink" Target="https://www.bundestag.de/blob/235364/2e0f59fb5d63f47cc6fc1349663de4a3/frage_antwort-data.jpg" TargetMode="External"/><Relationship Id="rId7" Type="http://schemas.openxmlformats.org/officeDocument/2006/relationships/hyperlink" Target="http://www.jobsuchercoach.de/wp-content/uploads/2011/12/suchen_und_finden_smushed-150x150.jpg" TargetMode="External"/><Relationship Id="rId12" Type="http://schemas.openxmlformats.org/officeDocument/2006/relationships/hyperlink" Target="http://hdwyn.com/wallpaper_mirror/clipart_computers_headsets_team_work_hd-wallpaper-18978.jpg" TargetMode="External"/><Relationship Id="rId2" Type="http://schemas.openxmlformats.org/officeDocument/2006/relationships/hyperlink" Target="http://www.54etdsbrno.eu/news/2015/10/13/lost-and-found" TargetMode="External"/><Relationship Id="rId16" Type="http://schemas.openxmlformats.org/officeDocument/2006/relationships/hyperlink" Target="http://www.experto.de/dankesrede-1280px-855px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lau-weiss-fischenich.de/wordpress/wp-content/uploads/2014/04/wirsuchendich.gif" TargetMode="External"/><Relationship Id="rId11" Type="http://schemas.openxmlformats.org/officeDocument/2006/relationships/hyperlink" Target="http://www.clipartsheep.com/images/1126/key-stakeholders-1126401.png" TargetMode="External"/><Relationship Id="rId5" Type="http://schemas.openxmlformats.org/officeDocument/2006/relationships/hyperlink" Target="http://www.aski-group.de/media/images/suche2-01.jpg" TargetMode="External"/><Relationship Id="rId15" Type="http://schemas.openxmlformats.org/officeDocument/2006/relationships/hyperlink" Target="http://topkonzept-blog.de/wp-content/uploads/2014/07/Maennchen_mit_Plan_Fotolia_44599113_XS.jpg" TargetMode="External"/><Relationship Id="rId10" Type="http://schemas.openxmlformats.org/officeDocument/2006/relationships/hyperlink" Target="https://media.licdn.com/mpr/mpr/p/5/005/068/394/0ce9075.jpg" TargetMode="External"/><Relationship Id="rId4" Type="http://schemas.openxmlformats.org/officeDocument/2006/relationships/hyperlink" Target="http://ppanhaengercenter.com/images/m%C3%A4nnchen-frage.jpg" TargetMode="External"/><Relationship Id="rId9" Type="http://schemas.openxmlformats.org/officeDocument/2006/relationships/hyperlink" Target="http://www.drfoster.com/wp-content/themes/drfoster/img/tools__monitor@2x.png" TargetMode="External"/><Relationship Id="rId14" Type="http://schemas.openxmlformats.org/officeDocument/2006/relationships/hyperlink" Target="http://www.span3853.julieannward.com/lib/exe/fetch.php?cache=&amp;media=clipart-computers-headsets-team-work-programm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830997"/>
          </a:xfrm>
        </p:spPr>
        <p:txBody>
          <a:bodyPr/>
          <a:lstStyle/>
          <a:p>
            <a:pPr algn="ctr"/>
            <a:r>
              <a:rPr lang="de-DE" dirty="0"/>
              <a:t>Fundbüro </a:t>
            </a:r>
            <a:br>
              <a:rPr lang="de-DE" dirty="0"/>
            </a:br>
            <a:r>
              <a:rPr lang="de-DE" dirty="0"/>
              <a:t>Plattform für verlorene </a:t>
            </a:r>
            <a:r>
              <a:rPr lang="de-DE" dirty="0" err="1"/>
              <a:t>gegenstände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 smtClean="0"/>
              <a:t>Fundbüro DWI-13    Annika Köstler, Florian </a:t>
            </a:r>
            <a:r>
              <a:rPr lang="de-DE" dirty="0" err="1" smtClean="0"/>
              <a:t>Graupeter</a:t>
            </a:r>
            <a:r>
              <a:rPr lang="de-DE" dirty="0" smtClean="0"/>
              <a:t>, Michael Hein, Philip </a:t>
            </a:r>
            <a:r>
              <a:rPr lang="de-DE" dirty="0" err="1" smtClean="0"/>
              <a:t>Gliemann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299010" name="Picture 2" descr="http://static1.squarespace.com/static/553cae05e4b086f57a33f650/t/561d6021e4b0be4652441977/1444765731190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6" y="1709057"/>
            <a:ext cx="8399869" cy="39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309252" name="Picture 4" descr="http://www.experto.de/dankesrede-1280px-855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5" y="165205"/>
            <a:ext cx="8779000" cy="61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AGENDA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790" y="1641477"/>
            <a:ext cx="7488354" cy="4283075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Problembeschreibung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Projektbeschreibung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Projektvorstellung</a:t>
            </a:r>
            <a:endParaRPr lang="de-DE" sz="2800" dirty="0"/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Umfeldanalyse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/>
              <a:t>Projektorganisation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Projektplanung</a:t>
            </a:r>
          </a:p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de-DE" sz="2800" dirty="0" smtClean="0"/>
              <a:t>Quellen</a:t>
            </a:r>
            <a:endParaRPr lang="de-DE" sz="2800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307204" name="Picture 4" descr="http://sr.photos3.fotosearch.com/bthumb/CSP/CSP965/k9651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67" y="1498601"/>
            <a:ext cx="2109722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topkonzept-blog.de/wp-content/uploads/2014/07/Maennchen_mit_Plan_Fotolia_44599113_X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56" y="1741714"/>
            <a:ext cx="2181449" cy="20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375" y="407333"/>
            <a:ext cx="8496300" cy="498598"/>
          </a:xfrm>
        </p:spPr>
        <p:txBody>
          <a:bodyPr/>
          <a:lstStyle/>
          <a:p>
            <a:r>
              <a:rPr lang="de-DE" sz="3600" dirty="0" smtClean="0"/>
              <a:t>1. Problembeschreibung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00034" name="Picture 2" descr="http://www.aski-group.de/media/images/suche2-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307" y="1934856"/>
            <a:ext cx="2515154" cy="25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276114" y="4953000"/>
            <a:ext cx="2373086" cy="2699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de-DE" dirty="0" smtClean="0"/>
          </a:p>
        </p:txBody>
      </p:sp>
      <p:pic>
        <p:nvPicPr>
          <p:cNvPr id="300036" name="Picture 4" descr="http://www.pharmazeutische-zeitung.de/uploads/pics/suche_ID2683730_3982_86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9" y="1934856"/>
            <a:ext cx="2076904" cy="25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038" name="Picture 6" descr="http://ppanhaengercenter.com/images/m%C3%A4nnchen-fr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58" y="1657814"/>
            <a:ext cx="2804317" cy="28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>
            <a:off x="480559" y="5148943"/>
            <a:ext cx="7804125" cy="0"/>
          </a:xfrm>
          <a:prstGeom prst="straightConnector1">
            <a:avLst/>
          </a:prstGeom>
          <a:ln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732980" y="4755416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VERLOREN</a:t>
            </a:r>
            <a:endParaRPr lang="de-DE" sz="2400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3930708" y="4766796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SUCHEN</a:t>
            </a:r>
            <a:endParaRPr lang="de-DE" sz="24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6533337" y="4755416"/>
            <a:ext cx="2076904" cy="240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AUFGEBEN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621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2.  Projektbeschreibung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01062" name="Picture 6" descr="k6051032.jpg (254×17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965566"/>
            <a:ext cx="4176939" cy="29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0" name="Picture 4" descr="http://www.jobsuchercoach.de/wp-content/uploads/2011/12/suchen_und_finden_smushed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54" y="1245859"/>
            <a:ext cx="2173514" cy="21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259" y="1643743"/>
            <a:ext cx="931156" cy="19220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91" y="3508382"/>
            <a:ext cx="950562" cy="24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3. Projektvorstellung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02082" name="Picture 2" descr="http://www.drfoster.com/wp-content/themes/drfoster/img/tools__monitor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30" y="1240972"/>
            <a:ext cx="6705600" cy="45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/>
          <p:nvPr/>
        </p:nvPicPr>
        <p:blipFill>
          <a:blip r:embed="rId4"/>
          <a:stretch>
            <a:fillRect/>
          </a:stretch>
        </p:blipFill>
        <p:spPr>
          <a:xfrm>
            <a:off x="1556657" y="1376047"/>
            <a:ext cx="6346372" cy="34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4. Umfeldanalyse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2425" y="1499189"/>
            <a:ext cx="4200525" cy="4284662"/>
          </a:xfrm>
        </p:spPr>
        <p:txBody>
          <a:bodyPr/>
          <a:lstStyle/>
          <a:p>
            <a:r>
              <a:rPr lang="de-DE" sz="2800" dirty="0" smtClean="0">
                <a:solidFill>
                  <a:schemeClr val="tx2"/>
                </a:solidFill>
              </a:rPr>
              <a:t>Risiko-Analyse:</a:t>
            </a:r>
          </a:p>
          <a:p>
            <a:endParaRPr lang="de-DE" b="1" dirty="0" smtClean="0"/>
          </a:p>
          <a:p>
            <a:pPr marL="285750" lvl="2" indent="-285750">
              <a:buSzTx/>
            </a:pPr>
            <a:r>
              <a:rPr lang="de-DE" sz="2400" b="1" dirty="0"/>
              <a:t>Leistungsbezogen 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Stakeholder-bezogene </a:t>
            </a:r>
            <a:r>
              <a:rPr lang="de-DE" sz="2400" b="1" dirty="0"/>
              <a:t>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Aufwandsbezogene </a:t>
            </a:r>
            <a:r>
              <a:rPr lang="de-DE" sz="2400" b="1" dirty="0"/>
              <a:t>Risiken</a:t>
            </a:r>
          </a:p>
          <a:p>
            <a:pPr marL="285750" lvl="2" indent="-285750">
              <a:buSzTx/>
            </a:pPr>
            <a:r>
              <a:rPr lang="de-DE" sz="2400" b="1" dirty="0" smtClean="0"/>
              <a:t>Terminrisiken</a:t>
            </a:r>
            <a:endParaRPr lang="de-DE" sz="2400" b="1" dirty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2812" y="1532980"/>
            <a:ext cx="4162425" cy="4284662"/>
          </a:xfrm>
        </p:spPr>
        <p:txBody>
          <a:bodyPr/>
          <a:lstStyle/>
          <a:p>
            <a:r>
              <a:rPr lang="de-DE" sz="2800" dirty="0" smtClean="0">
                <a:solidFill>
                  <a:schemeClr val="tx2"/>
                </a:solidFill>
              </a:rPr>
              <a:t>Stakeholder-Analyse: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Auftraggeber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Lenkungsausschuss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+mn-lt"/>
              </a:rPr>
              <a:t>IT </a:t>
            </a:r>
            <a:r>
              <a:rPr lang="de-DE" sz="2400" b="1" dirty="0">
                <a:latin typeface="+mn-lt"/>
              </a:rPr>
              <a:t>und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+mn-lt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06178" name="Picture 2" descr="http://images.clipartpanda.com/risk-clipart-canstock106640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4" y="4125119"/>
            <a:ext cx="2188043" cy="17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180" name="Picture 4" descr="https://snarap.files.wordpress.com/2011/10/ourclients.jpg?w=6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35" y="3985667"/>
            <a:ext cx="2104219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 descr="http://thumbs.dreamstime.com/t/teamarbeit-393344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00" y="1053238"/>
            <a:ext cx="2543403" cy="191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2" name="Picture 4" descr="http://hdwyn.com/wallpaper_mirror/clipart_computers_headsets_team_work_hd-wallpaper-189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37" y="4129609"/>
            <a:ext cx="2574471" cy="1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5. Projektorganisation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304134" name="Picture 6" descr="https://media.licdn.com/mpr/mpr/p/5/005/068/394/0ce90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00" y="2366335"/>
            <a:ext cx="3218694" cy="24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clipartsheep.com/images/1126/key-stakeholders-1126401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9" y="860449"/>
            <a:ext cx="3207428" cy="257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45" y="3669358"/>
            <a:ext cx="2279938" cy="22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6. Projektplanung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750028" y="2148009"/>
            <a:ext cx="3648819" cy="28854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r>
              <a:rPr lang="de-DE" sz="2400" dirty="0" smtClean="0"/>
              <a:t>Dazu gehören folgende Punkte:</a:t>
            </a:r>
          </a:p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endParaRPr lang="de-DE" dirty="0" smtClean="0"/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Vorgehensmodell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Projektphasenplanung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Meilensteinplanung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Kostenplanung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Einsatzmittelplanung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Projektstrukturplanung</a:t>
            </a:r>
          </a:p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de-DE" sz="2400" b="1" dirty="0" smtClean="0">
                <a:latin typeface="+mn-lt"/>
              </a:rPr>
              <a:t>Ablauf- und Terminplanung</a:t>
            </a:r>
          </a:p>
          <a:p>
            <a:pPr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</a:pPr>
            <a:endParaRPr lang="de-DE" b="1" dirty="0" smtClean="0">
              <a:latin typeface="+mn-lt"/>
            </a:endParaRPr>
          </a:p>
        </p:txBody>
      </p:sp>
      <p:pic>
        <p:nvPicPr>
          <p:cNvPr id="308228" name="Picture 4" descr="http://topkonzept-blog.de/wp-content/uploads/2014/07/Maennchen_mit_Plan_Fotolia_44599113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9" y="2008437"/>
            <a:ext cx="3056942" cy="2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98598"/>
          </a:xfrm>
        </p:spPr>
        <p:txBody>
          <a:bodyPr/>
          <a:lstStyle/>
          <a:p>
            <a:r>
              <a:rPr lang="de-DE" sz="3600" dirty="0" smtClean="0"/>
              <a:t>Quellen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7655" y="1337810"/>
            <a:ext cx="8503445" cy="42830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400" dirty="0" err="1" smtClean="0"/>
              <a:t>Lost&amp;Found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www.54etdsbrno.eu/news/2015/10/13/lost-and-found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Frage-Antwort: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www.bundestag.de/blob/235364/2e0f59fb5d63f47cc6fc1349663de4a3/frage_antwort-data.jpg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Aufgeben: </a:t>
            </a:r>
            <a:r>
              <a:rPr lang="de-DE" sz="1400" dirty="0">
                <a:hlinkClick r:id="rId4"/>
              </a:rPr>
              <a:t>http://</a:t>
            </a:r>
            <a:r>
              <a:rPr lang="de-DE" sz="1400" dirty="0" smtClean="0">
                <a:hlinkClick r:id="rId4"/>
              </a:rPr>
              <a:t>ppanhaengercenter.com/images/m%C3%A4nnchen-frage.jpg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Suchen: </a:t>
            </a: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www.aski-group.de/media/images/suche2-01.jpg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Verloren: </a:t>
            </a: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www.blau-weiss-fischenich.de/wordpress/wp-content/uploads/2014/04/wirsuchendich.gif</a:t>
            </a:r>
            <a:endParaRPr lang="de-DE" sz="1400" dirty="0"/>
          </a:p>
          <a:p>
            <a:pPr marL="342900" indent="-342900">
              <a:buAutoNum type="arabicPeriod"/>
            </a:pPr>
            <a:r>
              <a:rPr lang="de-DE" sz="1400" dirty="0"/>
              <a:t>Finden: </a:t>
            </a: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www.jobsuchercoach.de/wp-content/uploads/2011/12/suchen_und_finden_smushed-150x150.jpg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Risiko: </a:t>
            </a: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images.clipartpanda.com/risk-clipart-canstock10664099.jpg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Monitor</a:t>
            </a:r>
            <a:r>
              <a:rPr lang="de-DE" sz="1400" dirty="0"/>
              <a:t>: </a:t>
            </a:r>
            <a:r>
              <a:rPr lang="de-DE" sz="1400" dirty="0">
                <a:hlinkClick r:id="rId9"/>
              </a:rPr>
              <a:t>http://www.drfoster.com/wp-content/themes/drfoster/img/tools__</a:t>
            </a:r>
            <a:r>
              <a:rPr lang="de-DE" sz="1400" dirty="0" smtClean="0">
                <a:hlinkClick r:id="rId9"/>
              </a:rPr>
              <a:t>monitor@2x.png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Stakeholder: </a:t>
            </a:r>
            <a:r>
              <a:rPr lang="de-DE" sz="1400" dirty="0">
                <a:hlinkClick r:id="rId10"/>
              </a:rPr>
              <a:t>https://</a:t>
            </a:r>
            <a:r>
              <a:rPr lang="de-DE" sz="1400" dirty="0" smtClean="0">
                <a:hlinkClick r:id="rId10"/>
              </a:rPr>
              <a:t>media.licdn.com/mpr/mpr/p/5/005/068/394/0ce9075.jpg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Team: </a:t>
            </a: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www.clipartsheep.com/images/1126/key-stakeholders-1126401.png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Teamarbeit</a:t>
            </a:r>
            <a:r>
              <a:rPr lang="de-DE" sz="1400" dirty="0"/>
              <a:t>: </a:t>
            </a: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hdwyn.com/wallpaper_mirror/clipart_computers_headsets_team_work_hd-wallpaper-18978.jpg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Team: </a:t>
            </a: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www.presentermedia.com/files/pres/00007000/7900/slide04.jpg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Team: </a:t>
            </a:r>
            <a:r>
              <a:rPr lang="de-DE" sz="1400" dirty="0" smtClean="0">
                <a:hlinkClick r:id="rId14"/>
              </a:rPr>
              <a:t>http</a:t>
            </a:r>
            <a:r>
              <a:rPr lang="de-DE" sz="1400" dirty="0">
                <a:hlinkClick r:id="rId14"/>
              </a:rPr>
              <a:t>://www.span3853.julieannward.com/lib/exe/fetch.php?cache=&amp;</a:t>
            </a:r>
            <a:r>
              <a:rPr lang="de-DE" sz="1400" dirty="0" smtClean="0">
                <a:hlinkClick r:id="rId14"/>
              </a:rPr>
              <a:t>media=clipart-computers-headsets-team-work-programmer.jpg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 smtClean="0"/>
              <a:t>Plan: </a:t>
            </a:r>
            <a:r>
              <a:rPr lang="de-DE" sz="1400" dirty="0">
                <a:hlinkClick r:id="rId15"/>
              </a:rPr>
              <a:t>http://</a:t>
            </a:r>
            <a:r>
              <a:rPr lang="de-DE" sz="1400" dirty="0" smtClean="0">
                <a:hlinkClick r:id="rId15"/>
              </a:rPr>
              <a:t>topkonzept-blog.de/wp-content/uploads/2014/07/Maennchen_mit_Plan_Fotolia_44599113_XS.jpg</a:t>
            </a:r>
            <a:endParaRPr lang="de-DE" sz="1400" dirty="0" smtClean="0"/>
          </a:p>
          <a:p>
            <a:pPr marL="342900" indent="-342900">
              <a:buAutoNum type="arabicPeriod"/>
            </a:pPr>
            <a:r>
              <a:rPr lang="de-DE" sz="1400" dirty="0"/>
              <a:t>Danke: </a:t>
            </a:r>
            <a:r>
              <a:rPr lang="de-DE" sz="1400" dirty="0">
                <a:hlinkClick r:id="rId16"/>
              </a:rPr>
              <a:t>http://</a:t>
            </a:r>
            <a:r>
              <a:rPr lang="de-DE" sz="1400" dirty="0" smtClean="0">
                <a:hlinkClick r:id="rId16"/>
              </a:rPr>
              <a:t>www.experto.de/dankesrede-1280px-855px.jpg</a:t>
            </a:r>
            <a:endParaRPr lang="de-DE" sz="1400" dirty="0" smtClean="0"/>
          </a:p>
          <a:p>
            <a:pPr marL="342900" indent="-342900">
              <a:buAutoNum type="arabicPeriod"/>
            </a:pPr>
            <a:endParaRPr lang="de-DE" sz="14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 smtClean="0"/>
          </a:p>
          <a:p>
            <a:pPr marL="342900" indent="-342900">
              <a:buAutoNum type="arabicPeriod"/>
            </a:pPr>
            <a:endParaRPr lang="de-DE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FD8B-33C5-421D-AE87-E95CBBC0054D}" type="datetime1">
              <a:rPr lang="de-DE" smtClean="0"/>
              <a:pPr/>
              <a:t>06.01.2016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r>
              <a:rPr lang="de-DE" dirty="0"/>
              <a:t>Fundbüro DWI-13    Annika Köstler, Florian </a:t>
            </a:r>
            <a:r>
              <a:rPr lang="de-DE" dirty="0" err="1"/>
              <a:t>Graupeter</a:t>
            </a:r>
            <a:r>
              <a:rPr lang="de-DE" dirty="0"/>
              <a:t>, Michael Hein, Philip </a:t>
            </a:r>
            <a:r>
              <a:rPr lang="de-DE" dirty="0" err="1"/>
              <a:t>Gliemann</a:t>
            </a:r>
            <a:r>
              <a:rPr lang="de-DE" dirty="0"/>
              <a:t>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0"/>
  <p:tag name="THINKCELLPRESENTATIONDONOTDELETE" val="&lt;?xml version=&quot;1.0&quot; encoding=&quot;UTF-16&quot; standalone=&quot;yes&quot;?&gt;&#10;&lt;root reqver=&quot;21047&quot;&gt;&lt;version val=&quot;22256&quot;/&gt;&lt;CPresentation id=&quot;1&quot;&gt;&lt;m_precDefaultNumber/&gt;&lt;m_precDefaultPercent/&gt;&lt;m_precDefaultDate/&gt;&lt;m_precDefaultYear&gt;&lt;m_strFormatTime&gt;%Y&lt;/m_strFormatTime&gt;&lt;/m_precDefaultYear&gt;&lt;m_precDefaultQuarter&gt;&lt;m_strFormatTime&gt;Q%5&lt;/m_strFormatTime&gt;&lt;/m_precDefaultQuarter&gt;&lt;m_precDefaultMonth/&gt;&lt;m_precDefaultWeek/&gt;&lt;m_precDefaultDay&gt;&lt;m_strFormatTime&gt;%#d&lt;/m_strFormatTime&gt;&lt;/m_precDefaultDay&gt;&lt;m_mruColor&gt;&lt;m_vecMRU length=&quot;0&quot;/&gt;&lt;/m_mruColor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Ds7oB6VDUy4CICx53VxU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3JUOz8yekixwxp73VtJ7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lhsuHP7_UGMc7dQRBZTh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19O1W7_FEqhRiOAUYGES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KJVt6.uU.oUbj.zZM9R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FtmRvuaUuc5RujGSi4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IVTN.hwU.pk_IfiG.3u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36QSeyiCEK9nM05fMeDM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b50Z0Z9T0KZiKgAFJP7i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_Master_DE_RC6 Kopie">
  <a:themeElements>
    <a:clrScheme name="Benutzerdefiniert 1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7C7C7C"/>
      </a:accent3>
      <a:accent4>
        <a:srgbClr val="6C6C6C"/>
      </a:accent4>
      <a:accent5>
        <a:srgbClr val="4B4B4B"/>
      </a:accent5>
      <a:accent6>
        <a:srgbClr val="A4A4A4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Office PowerPoint</Application>
  <PresentationFormat>Bildschirmpräsentation (4:3)</PresentationFormat>
  <Paragraphs>90</Paragraphs>
  <Slides>10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TeleGrotesk Headline Ultra</vt:lpstr>
      <vt:lpstr>Tele-GroteskFet</vt:lpstr>
      <vt:lpstr>Tele-GroteskNor</vt:lpstr>
      <vt:lpstr>Tele-GroteskUlt</vt:lpstr>
      <vt:lpstr>Wingdings</vt:lpstr>
      <vt:lpstr>TELEKOM_Master_DE_RC6 Kopie</vt:lpstr>
      <vt:lpstr>think-cell Folie</vt:lpstr>
      <vt:lpstr>Fundbüro  Plattform für verlorene gegenstände</vt:lpstr>
      <vt:lpstr>AGENDA</vt:lpstr>
      <vt:lpstr>1. Problembeschreibung</vt:lpstr>
      <vt:lpstr>2.  Projektbeschreibung</vt:lpstr>
      <vt:lpstr>3. Projektvorstellung</vt:lpstr>
      <vt:lpstr>4. Umfeldanalyse</vt:lpstr>
      <vt:lpstr>5. Projektorganisation</vt:lpstr>
      <vt:lpstr>6. Projektplanung</vt:lpstr>
      <vt:lpstr>Quellen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Mareike Hoffmann</dc:creator>
  <cp:lastModifiedBy>Anni</cp:lastModifiedBy>
  <cp:revision>49</cp:revision>
  <cp:lastPrinted>2012-09-04T09:22:48Z</cp:lastPrinted>
  <dcterms:created xsi:type="dcterms:W3CDTF">2011-07-07T11:12:14Z</dcterms:created>
  <dcterms:modified xsi:type="dcterms:W3CDTF">2016-01-06T13:59:09Z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